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127" r:id="rId2"/>
    <p:sldId id="1266" r:id="rId3"/>
    <p:sldId id="1267" r:id="rId4"/>
    <p:sldId id="1268" r:id="rId5"/>
    <p:sldId id="1270" r:id="rId6"/>
    <p:sldId id="1271" r:id="rId7"/>
    <p:sldId id="1272" r:id="rId8"/>
    <p:sldId id="1273" r:id="rId9"/>
    <p:sldId id="1274" r:id="rId10"/>
    <p:sldId id="1294" r:id="rId11"/>
    <p:sldId id="1275" r:id="rId12"/>
    <p:sldId id="1276" r:id="rId13"/>
    <p:sldId id="1277" r:id="rId14"/>
    <p:sldId id="1278" r:id="rId15"/>
    <p:sldId id="1279" r:id="rId1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FF"/>
    <a:srgbClr val="9AC9FF"/>
    <a:srgbClr val="FF7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9" autoAdjust="0"/>
    <p:restoredTop sz="87664" autoAdjust="0"/>
  </p:normalViewPr>
  <p:slideViewPr>
    <p:cSldViewPr snapToGrid="0">
      <p:cViewPr varScale="1">
        <p:scale>
          <a:sx n="44" d="100"/>
          <a:sy n="44" d="100"/>
        </p:scale>
        <p:origin x="-20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2071A-2656-BE4A-AE50-8AB31F2B0731}" type="datetimeFigureOut">
              <a:rPr lang="en-US" smtClean="0"/>
              <a:pPr/>
              <a:t>10/4/16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EDB79-7432-AB42-916B-FA8A2FA316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61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3FA7A53-F394-B142-8823-A2052B446116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0D52C3D-0485-AE44-A139-285AC9FA3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6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0ED07-D9B3-4C28-822B-F836CF63100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0B5F6-9265-324B-8B45-4886387DFBF9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E18AD-A58C-A647-AE44-3A04748F0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BB0E3-D9DC-E541-B3BD-5B76B8D88771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7F371-3E5E-B242-AA73-0E05CC8FE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F1BAB-2522-F84E-8685-5CB6E5D2C2FE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0E286-DB29-254D-93B5-6AE84D5B8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41FA6-EB30-924E-A8EC-45E475DB38D1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BBBB9-F183-8A4D-B8BB-5CFD49612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57DB2-BBA1-604B-92B1-767962D8D809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89CD3-24E2-B242-A371-FC8252F72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299FE-862D-3743-AC7A-743C802EDE18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74938-F83D-4A43-BBED-F512D8AAC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1B89F-508C-F141-AF8C-BACDDD03AA82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3C6FF-D2D4-CE4F-A645-C32C4E4E5F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69D82-F9CF-3646-B562-1A57D4478530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2CC6-E151-A84D-B224-5F33A1BBE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AD59-6AEB-6E46-98BB-8D0FBFF47E26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BD5F4-228F-0146-8360-71BCBF23E7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95978-75C9-D044-9323-F87580D60856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1EE5E-4BB6-3241-B7C4-9D6697319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80D25-578C-5447-B68E-A52B077C9FF7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87A6D-AF58-FE47-90E9-750F396A4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FCD59881-C6D6-A143-AAA2-3B4C94F65091}" type="datetime1">
              <a:rPr lang="en-US"/>
              <a:pPr>
                <a:defRPr/>
              </a:pPr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D8B43C3F-0DC6-DC47-A357-ACDAEF7B1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0000FF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96917"/>
            <a:ext cx="9144000" cy="2990451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Games of chance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42341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Games of Chance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E.g., Backgammon</a:t>
            </a:r>
          </a:p>
          <a:p>
            <a:r>
              <a:rPr lang="en-US" dirty="0" smtClean="0"/>
              <a:t>MAX nodes, MIN nodes, CHANCE nodes</a:t>
            </a:r>
          </a:p>
          <a:p>
            <a:r>
              <a:rPr lang="en-US" dirty="0" err="1" smtClean="0">
                <a:solidFill>
                  <a:schemeClr val="accent3"/>
                </a:solidFill>
              </a:rPr>
              <a:t>Expectiminimax</a:t>
            </a:r>
            <a:r>
              <a:rPr lang="en-US" dirty="0" smtClean="0">
                <a:solidFill>
                  <a:schemeClr val="accent3"/>
                </a:solidFill>
              </a:rPr>
              <a:t> search</a:t>
            </a:r>
          </a:p>
          <a:p>
            <a:r>
              <a:rPr lang="en-US" dirty="0" smtClean="0"/>
              <a:t>Backup step:</a:t>
            </a:r>
          </a:p>
          <a:p>
            <a:pPr lvl="1"/>
            <a:r>
              <a:rPr lang="en-US" dirty="0" smtClean="0"/>
              <a:t>MAX = maximum of children</a:t>
            </a:r>
          </a:p>
          <a:p>
            <a:pPr lvl="1"/>
            <a:r>
              <a:rPr lang="en-US" dirty="0" smtClean="0"/>
              <a:t>CHANCE = average of children</a:t>
            </a:r>
          </a:p>
          <a:p>
            <a:pPr lvl="1"/>
            <a:r>
              <a:rPr lang="en-US" dirty="0" smtClean="0"/>
              <a:t>MIN = minimum of children</a:t>
            </a:r>
          </a:p>
          <a:p>
            <a:pPr lvl="1"/>
            <a:r>
              <a:rPr lang="en-US" dirty="0" smtClean="0"/>
              <a:t>CHANCE = average of children</a:t>
            </a:r>
          </a:p>
          <a:p>
            <a:r>
              <a:rPr lang="en-US" dirty="0" smtClean="0"/>
              <a:t>4 levels of the game tree separate each of MAX’s turns!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Evaluation function?  Pruning?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693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example</a:t>
            </a:r>
            <a:endParaRPr lang="en-US" dirty="0"/>
          </a:p>
        </p:txBody>
      </p:sp>
      <p:grpSp>
        <p:nvGrpSpPr>
          <p:cNvPr id="4" name="Group 111"/>
          <p:cNvGrpSpPr/>
          <p:nvPr/>
        </p:nvGrpSpPr>
        <p:grpSpPr>
          <a:xfrm>
            <a:off x="2819400" y="2284085"/>
            <a:ext cx="3124200" cy="1068715"/>
            <a:chOff x="4419600" y="2436485"/>
            <a:chExt cx="3124200" cy="1068715"/>
          </a:xfrm>
        </p:grpSpPr>
        <p:sp>
          <p:nvSpPr>
            <p:cNvPr id="7" name="Oval 6"/>
            <p:cNvSpPr/>
            <p:nvPr/>
          </p:nvSpPr>
          <p:spPr>
            <a:xfrm>
              <a:off x="44196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9" name="Straight Arrow Connector 8"/>
            <p:cNvCxnSpPr>
              <a:stCxn id="15" idx="3"/>
              <a:endCxn id="7" idx="0"/>
            </p:cNvCxnSpPr>
            <p:nvPr/>
          </p:nvCxnSpPr>
          <p:spPr>
            <a:xfrm flipH="1">
              <a:off x="4648200" y="2436485"/>
              <a:ext cx="1068715" cy="6115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70866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12" name="Straight Arrow Connector 11"/>
            <p:cNvCxnSpPr>
              <a:stCxn id="15" idx="5"/>
              <a:endCxn id="11" idx="0"/>
            </p:cNvCxnSpPr>
            <p:nvPr/>
          </p:nvCxnSpPr>
          <p:spPr>
            <a:xfrm>
              <a:off x="6094085" y="2436485"/>
              <a:ext cx="1221115" cy="6115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4038600" y="1828800"/>
            <a:ext cx="533400" cy="533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11"/>
          <p:cNvGrpSpPr/>
          <p:nvPr/>
        </p:nvGrpSpPr>
        <p:grpSpPr>
          <a:xfrm>
            <a:off x="5486400" y="3285845"/>
            <a:ext cx="2438400" cy="1057555"/>
            <a:chOff x="5334000" y="2447645"/>
            <a:chExt cx="2438400" cy="1057555"/>
          </a:xfrm>
        </p:grpSpPr>
        <p:sp>
          <p:nvSpPr>
            <p:cNvPr id="17" name="Oval 16"/>
            <p:cNvSpPr/>
            <p:nvPr/>
          </p:nvSpPr>
          <p:spPr>
            <a:xfrm>
              <a:off x="5334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18" name="Straight Arrow Connector 17"/>
            <p:cNvCxnSpPr>
              <a:stCxn id="11" idx="4"/>
              <a:endCxn id="17" idx="0"/>
            </p:cNvCxnSpPr>
            <p:nvPr/>
          </p:nvCxnSpPr>
          <p:spPr>
            <a:xfrm>
              <a:off x="5562600" y="2514600"/>
              <a:ext cx="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3152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20" name="Straight Arrow Connector 19"/>
            <p:cNvCxnSpPr>
              <a:stCxn id="11" idx="5"/>
              <a:endCxn id="19" idx="0"/>
            </p:cNvCxnSpPr>
            <p:nvPr/>
          </p:nvCxnSpPr>
          <p:spPr>
            <a:xfrm>
              <a:off x="5724245" y="2447645"/>
              <a:ext cx="1819555" cy="6003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11"/>
          <p:cNvGrpSpPr/>
          <p:nvPr/>
        </p:nvGrpSpPr>
        <p:grpSpPr>
          <a:xfrm>
            <a:off x="1295400" y="3285845"/>
            <a:ext cx="2971800" cy="1057555"/>
            <a:chOff x="4572000" y="2447645"/>
            <a:chExt cx="2971800" cy="1057555"/>
          </a:xfrm>
        </p:grpSpPr>
        <p:sp>
          <p:nvSpPr>
            <p:cNvPr id="22" name="Oval 21"/>
            <p:cNvSpPr/>
            <p:nvPr/>
          </p:nvSpPr>
          <p:spPr>
            <a:xfrm>
              <a:off x="4572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alibri"/>
                </a:rPr>
                <a:t>              </a:t>
              </a:r>
              <a:endParaRPr lang="en-US" dirty="0">
                <a:latin typeface="Calibri"/>
              </a:endParaRPr>
            </a:p>
          </p:txBody>
        </p:sp>
        <p:cxnSp>
          <p:nvCxnSpPr>
            <p:cNvPr id="23" name="Straight Arrow Connector 22"/>
            <p:cNvCxnSpPr>
              <a:stCxn id="7" idx="3"/>
            </p:cNvCxnSpPr>
            <p:nvPr/>
          </p:nvCxnSpPr>
          <p:spPr>
            <a:xfrm flipH="1">
              <a:off x="4876800" y="2447645"/>
              <a:ext cx="1286155" cy="6003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70866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25" name="Straight Arrow Connector 24"/>
            <p:cNvCxnSpPr>
              <a:endCxn id="24" idx="0"/>
            </p:cNvCxnSpPr>
            <p:nvPr/>
          </p:nvCxnSpPr>
          <p:spPr>
            <a:xfrm rot="16200000" flipH="1">
              <a:off x="6553200" y="2286000"/>
              <a:ext cx="533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111"/>
          <p:cNvGrpSpPr/>
          <p:nvPr/>
        </p:nvGrpSpPr>
        <p:grpSpPr>
          <a:xfrm>
            <a:off x="533400" y="4343400"/>
            <a:ext cx="2209800" cy="990600"/>
            <a:chOff x="5334000" y="2514600"/>
            <a:chExt cx="2209800" cy="990600"/>
          </a:xfrm>
        </p:grpSpPr>
        <p:sp>
          <p:nvSpPr>
            <p:cNvPr id="29" name="Oval 28"/>
            <p:cNvSpPr/>
            <p:nvPr/>
          </p:nvSpPr>
          <p:spPr>
            <a:xfrm>
              <a:off x="5334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30" name="Straight Arrow Connector 29"/>
            <p:cNvCxnSpPr>
              <a:endCxn id="29" idx="0"/>
            </p:cNvCxnSpPr>
            <p:nvPr/>
          </p:nvCxnSpPr>
          <p:spPr>
            <a:xfrm rot="5400000">
              <a:off x="5676900" y="2400300"/>
              <a:ext cx="5334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70866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32" name="Straight Arrow Connector 31"/>
            <p:cNvCxnSpPr>
              <a:endCxn id="31" idx="0"/>
            </p:cNvCxnSpPr>
            <p:nvPr/>
          </p:nvCxnSpPr>
          <p:spPr>
            <a:xfrm rot="16200000" flipH="1">
              <a:off x="6553200" y="2286000"/>
              <a:ext cx="533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11"/>
          <p:cNvGrpSpPr/>
          <p:nvPr/>
        </p:nvGrpSpPr>
        <p:grpSpPr>
          <a:xfrm>
            <a:off x="6705600" y="4343400"/>
            <a:ext cx="2209800" cy="990600"/>
            <a:chOff x="5334000" y="2514600"/>
            <a:chExt cx="2209800" cy="990600"/>
          </a:xfrm>
        </p:grpSpPr>
        <p:sp>
          <p:nvSpPr>
            <p:cNvPr id="34" name="Oval 33"/>
            <p:cNvSpPr/>
            <p:nvPr/>
          </p:nvSpPr>
          <p:spPr>
            <a:xfrm>
              <a:off x="5334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35" name="Straight Arrow Connector 34"/>
            <p:cNvCxnSpPr>
              <a:endCxn id="34" idx="0"/>
            </p:cNvCxnSpPr>
            <p:nvPr/>
          </p:nvCxnSpPr>
          <p:spPr>
            <a:xfrm rot="5400000">
              <a:off x="5676900" y="2400300"/>
              <a:ext cx="5334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70866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endCxn id="36" idx="0"/>
            </p:cNvCxnSpPr>
            <p:nvPr/>
          </p:nvCxnSpPr>
          <p:spPr>
            <a:xfrm rot="16200000" flipH="1">
              <a:off x="6553200" y="2286000"/>
              <a:ext cx="5334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111"/>
          <p:cNvGrpSpPr/>
          <p:nvPr/>
        </p:nvGrpSpPr>
        <p:grpSpPr>
          <a:xfrm>
            <a:off x="3048000" y="4276445"/>
            <a:ext cx="1600200" cy="1057555"/>
            <a:chOff x="5334000" y="2447645"/>
            <a:chExt cx="1600200" cy="1057555"/>
          </a:xfrm>
        </p:grpSpPr>
        <p:sp>
          <p:nvSpPr>
            <p:cNvPr id="41" name="Oval 40"/>
            <p:cNvSpPr/>
            <p:nvPr/>
          </p:nvSpPr>
          <p:spPr>
            <a:xfrm>
              <a:off x="5334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42" name="Straight Arrow Connector 41"/>
            <p:cNvCxnSpPr>
              <a:endCxn id="41" idx="0"/>
            </p:cNvCxnSpPr>
            <p:nvPr/>
          </p:nvCxnSpPr>
          <p:spPr>
            <a:xfrm rot="5400000">
              <a:off x="5676900" y="2400300"/>
              <a:ext cx="5334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6477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44" name="Straight Arrow Connector 43"/>
            <p:cNvCxnSpPr>
              <a:stCxn id="24" idx="3"/>
              <a:endCxn id="43" idx="0"/>
            </p:cNvCxnSpPr>
            <p:nvPr/>
          </p:nvCxnSpPr>
          <p:spPr>
            <a:xfrm>
              <a:off x="6162955" y="2447645"/>
              <a:ext cx="542645" cy="6003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111"/>
          <p:cNvGrpSpPr/>
          <p:nvPr/>
        </p:nvGrpSpPr>
        <p:grpSpPr>
          <a:xfrm>
            <a:off x="4800600" y="4267200"/>
            <a:ext cx="1600200" cy="1057555"/>
            <a:chOff x="5334000" y="2447645"/>
            <a:chExt cx="1600200" cy="1057555"/>
          </a:xfrm>
        </p:grpSpPr>
        <p:sp>
          <p:nvSpPr>
            <p:cNvPr id="47" name="Oval 46"/>
            <p:cNvSpPr/>
            <p:nvPr/>
          </p:nvSpPr>
          <p:spPr>
            <a:xfrm>
              <a:off x="5334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48" name="Straight Arrow Connector 47"/>
            <p:cNvCxnSpPr>
              <a:endCxn id="47" idx="0"/>
            </p:cNvCxnSpPr>
            <p:nvPr/>
          </p:nvCxnSpPr>
          <p:spPr>
            <a:xfrm rot="5400000">
              <a:off x="5676900" y="2400300"/>
              <a:ext cx="5334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6477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  <p:cxnSp>
          <p:nvCxnSpPr>
            <p:cNvPr id="50" name="Straight Arrow Connector 49"/>
            <p:cNvCxnSpPr>
              <a:endCxn id="49" idx="0"/>
            </p:cNvCxnSpPr>
            <p:nvPr/>
          </p:nvCxnSpPr>
          <p:spPr>
            <a:xfrm>
              <a:off x="6162955" y="2447645"/>
              <a:ext cx="542645" cy="6003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612740" y="5334000"/>
            <a:ext cx="83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                             4              7                     4          6                   0             5                              -2 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09600" y="3364468"/>
            <a:ext cx="670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   ½                          ½                                    0.4                  0.6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752600" y="3886200"/>
            <a:ext cx="662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                                              4                              0                                    -2                           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2438400"/>
            <a:ext cx="560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                        3                                               -1.2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575140" y="18288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76200" y="1905000"/>
            <a:ext cx="63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-76200" y="2907268"/>
            <a:ext cx="96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CHANCE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-55786" y="3886200"/>
            <a:ext cx="58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457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Expectiminimax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Pruning is less possible</a:t>
            </a:r>
          </a:p>
          <a:p>
            <a:r>
              <a:rPr lang="en-US" dirty="0"/>
              <a:t>As depth increases, probability of </a:t>
            </a:r>
            <a:r>
              <a:rPr lang="en-US" dirty="0" smtClean="0"/>
              <a:t>reaching </a:t>
            </a:r>
            <a:r>
              <a:rPr lang="en-US" dirty="0"/>
              <a:t>a given node shrinks </a:t>
            </a:r>
            <a:endParaRPr lang="en-US" dirty="0" smtClean="0"/>
          </a:p>
          <a:p>
            <a:r>
              <a:rPr lang="en-US" dirty="0"/>
              <a:t>Complexity O((</a:t>
            </a:r>
            <a:r>
              <a:rPr lang="en-US" dirty="0" err="1"/>
              <a:t>bn</a:t>
            </a:r>
            <a:r>
              <a:rPr lang="en-US" dirty="0"/>
              <a:t>)</a:t>
            </a:r>
            <a:r>
              <a:rPr lang="en-US" baseline="30000" dirty="0"/>
              <a:t>h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n chance nodes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/>
              <a:t>TDGammon</a:t>
            </a:r>
            <a:r>
              <a:rPr lang="en-US" dirty="0"/>
              <a:t> uses depth-2 search + very good </a:t>
            </a:r>
            <a:r>
              <a:rPr lang="en-US" dirty="0" err="1"/>
              <a:t>Eval</a:t>
            </a:r>
            <a:r>
              <a:rPr lang="en-US" dirty="0"/>
              <a:t> </a:t>
            </a:r>
            <a:r>
              <a:rPr lang="en-US" dirty="0" smtClean="0"/>
              <a:t>≈ </a:t>
            </a:r>
            <a:r>
              <a:rPr lang="en-US" dirty="0"/>
              <a:t>world-champion level </a:t>
            </a:r>
            <a:r>
              <a:rPr lang="en-US" dirty="0" smtClean="0"/>
              <a:t>(plays backgammon)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704622"/>
            <a:ext cx="2895600" cy="26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298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Expectiminimax</a:t>
            </a:r>
            <a:r>
              <a:rPr lang="en-US" dirty="0" smtClean="0"/>
              <a:t> evaluation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Evaluation functions quickly return an estimate for a node’s true </a:t>
            </a:r>
            <a:r>
              <a:rPr lang="en-US" sz="2400" dirty="0" smtClean="0"/>
              <a:t>value.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minimax</a:t>
            </a:r>
            <a:r>
              <a:rPr lang="en-US" sz="2400" dirty="0"/>
              <a:t>, evaluation function scale doesn’t matter (only order matters)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We call this insensitivity to monotonic transformations </a:t>
            </a:r>
            <a:endParaRPr lang="en-US" sz="2400" dirty="0" smtClean="0"/>
          </a:p>
          <a:p>
            <a:r>
              <a:rPr lang="en-US" sz="2400" dirty="0"/>
              <a:t>For </a:t>
            </a:r>
            <a:r>
              <a:rPr lang="en-US" sz="2400" dirty="0" err="1"/>
              <a:t>expectimax</a:t>
            </a:r>
            <a:r>
              <a:rPr lang="en-US" sz="2400" dirty="0"/>
              <a:t>, we need </a:t>
            </a:r>
            <a:r>
              <a:rPr lang="en-US" sz="2400" i="1" dirty="0"/>
              <a:t>magnitudes </a:t>
            </a:r>
            <a:r>
              <a:rPr lang="en-US" sz="2400" dirty="0"/>
              <a:t>to be meaningful </a:t>
            </a:r>
          </a:p>
          <a:p>
            <a:pPr lvl="1"/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800600"/>
            <a:ext cx="720745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903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Blackjack (6-deck), video poker: similar to coin-flipping game</a:t>
            </a:r>
          </a:p>
          <a:p>
            <a:r>
              <a:rPr lang="en-US" dirty="0" smtClean="0"/>
              <a:t>But in many card games, need to keep track of history of dealt cards in state because it affects future probabilities</a:t>
            </a:r>
          </a:p>
          <a:p>
            <a:pPr lvl="1"/>
            <a:r>
              <a:rPr lang="en-US" dirty="0" smtClean="0"/>
              <a:t>One-deck blackjack</a:t>
            </a:r>
          </a:p>
          <a:p>
            <a:pPr lvl="1"/>
            <a:r>
              <a:rPr lang="en-US" dirty="0" smtClean="0"/>
              <a:t>Bridge</a:t>
            </a:r>
          </a:p>
          <a:p>
            <a:pPr lvl="1"/>
            <a:r>
              <a:rPr lang="en-US" dirty="0" smtClean="0"/>
              <a:t>Poker</a:t>
            </a:r>
          </a:p>
        </p:txBody>
      </p:sp>
    </p:spTree>
    <p:extLst>
      <p:ext uri="{BB962C8B-B14F-4D97-AF65-F5344CB8AC3E}">
        <p14:creationId xmlns:p14="http://schemas.microsoft.com/office/powerpoint/2010/main" val="29910984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Partially Observable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Partial </a:t>
            </a:r>
            <a:r>
              <a:rPr lang="en-US" dirty="0" err="1" smtClean="0"/>
              <a:t>observability</a:t>
            </a:r>
            <a:endParaRPr lang="en-US" dirty="0" smtClean="0"/>
          </a:p>
          <a:p>
            <a:pPr lvl="1"/>
            <a:r>
              <a:rPr lang="en-US" dirty="0" smtClean="0"/>
              <a:t>Don’t see entire state (e.g., other players’ hands)</a:t>
            </a:r>
          </a:p>
          <a:p>
            <a:pPr lvl="1"/>
            <a:r>
              <a:rPr lang="en-US" dirty="0" smtClean="0"/>
              <a:t>“Fog of war”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Kriegspiel</a:t>
            </a:r>
            <a:r>
              <a:rPr lang="en-US" dirty="0" smtClean="0"/>
              <a:t> (see R&amp;N)</a:t>
            </a:r>
          </a:p>
          <a:p>
            <a:pPr lvl="1"/>
            <a:r>
              <a:rPr lang="en-US" dirty="0" smtClean="0"/>
              <a:t>Battleship</a:t>
            </a:r>
          </a:p>
          <a:p>
            <a:pPr lvl="1"/>
            <a:r>
              <a:rPr lang="en-US" dirty="0" err="1" smtClean="0"/>
              <a:t>Stratego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 descr="sc_lotrrpg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2667000"/>
            <a:ext cx="3299293" cy="24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753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of Chance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Dice games: backgammon, </a:t>
            </a:r>
            <a:r>
              <a:rPr lang="en-US" dirty="0" err="1" smtClean="0"/>
              <a:t>Yahtzee</a:t>
            </a:r>
            <a:r>
              <a:rPr lang="en-US" dirty="0" smtClean="0"/>
              <a:t>, craps, …</a:t>
            </a:r>
          </a:p>
          <a:p>
            <a:r>
              <a:rPr lang="en-US" dirty="0" smtClean="0"/>
              <a:t>Card games: poker, blackjack, 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Is there a fundamental difference between the </a:t>
            </a:r>
            <a:r>
              <a:rPr lang="en-US" dirty="0" err="1" smtClean="0">
                <a:solidFill>
                  <a:schemeClr val="tx2"/>
                </a:solidFill>
              </a:rPr>
              <a:t>nondeterminism</a:t>
            </a:r>
            <a:r>
              <a:rPr lang="en-US" dirty="0" smtClean="0">
                <a:solidFill>
                  <a:schemeClr val="tx2"/>
                </a:solidFill>
              </a:rPr>
              <a:t> in chess-playing vs. the </a:t>
            </a:r>
            <a:r>
              <a:rPr lang="en-US" dirty="0" err="1" smtClean="0">
                <a:solidFill>
                  <a:schemeClr val="tx2"/>
                </a:solidFill>
              </a:rPr>
              <a:t>nondeterminism</a:t>
            </a:r>
            <a:r>
              <a:rPr lang="en-US" dirty="0" smtClean="0">
                <a:solidFill>
                  <a:schemeClr val="tx2"/>
                </a:solidFill>
              </a:rPr>
              <a:t> in a dice roll?</a:t>
            </a:r>
          </a:p>
        </p:txBody>
      </p:sp>
    </p:spTree>
    <p:extLst>
      <p:ext uri="{BB962C8B-B14F-4D97-AF65-F5344CB8AC3E}">
        <p14:creationId xmlns:p14="http://schemas.microsoft.com/office/powerpoint/2010/main" val="39926883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>
            <a:off x="3816927" y="990600"/>
            <a:ext cx="533400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06335" y="3304309"/>
            <a:ext cx="533400" cy="4572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273135" y="3304309"/>
            <a:ext cx="533400" cy="4572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426525" y="3304309"/>
            <a:ext cx="533400" cy="45720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447800" y="21336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49235" y="21336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40726" y="21336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59925" y="21336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19800" y="21336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4" idx="3"/>
            <a:endCxn id="8" idx="7"/>
          </p:cNvCxnSpPr>
          <p:nvPr/>
        </p:nvCxnSpPr>
        <p:spPr>
          <a:xfrm flipH="1">
            <a:off x="1773004" y="1447800"/>
            <a:ext cx="2310623" cy="7415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9" idx="7"/>
          </p:cNvCxnSpPr>
          <p:nvPr/>
        </p:nvCxnSpPr>
        <p:spPr>
          <a:xfrm flipH="1">
            <a:off x="2874439" y="1447800"/>
            <a:ext cx="1209188" cy="7415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10" idx="0"/>
          </p:cNvCxnSpPr>
          <p:nvPr/>
        </p:nvCxnSpPr>
        <p:spPr>
          <a:xfrm flipH="1">
            <a:off x="3931226" y="1447800"/>
            <a:ext cx="152401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11" idx="0"/>
          </p:cNvCxnSpPr>
          <p:nvPr/>
        </p:nvCxnSpPr>
        <p:spPr>
          <a:xfrm>
            <a:off x="4083627" y="1447800"/>
            <a:ext cx="1066798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3"/>
            <a:endCxn id="12" idx="1"/>
          </p:cNvCxnSpPr>
          <p:nvPr/>
        </p:nvCxnSpPr>
        <p:spPr>
          <a:xfrm>
            <a:off x="4083627" y="1447800"/>
            <a:ext cx="1991969" cy="7415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6600" y="102067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86600" y="2129043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CHANCE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86600" y="3304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086600" y="44196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CHANCE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10" idx="4"/>
            <a:endCxn id="5" idx="3"/>
          </p:cNvCxnSpPr>
          <p:nvPr/>
        </p:nvCxnSpPr>
        <p:spPr>
          <a:xfrm flipH="1">
            <a:off x="2473035" y="2514600"/>
            <a:ext cx="1458191" cy="7897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4"/>
            <a:endCxn id="6" idx="3"/>
          </p:cNvCxnSpPr>
          <p:nvPr/>
        </p:nvCxnSpPr>
        <p:spPr>
          <a:xfrm flipH="1">
            <a:off x="3539835" y="2514600"/>
            <a:ext cx="391391" cy="7897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4"/>
            <a:endCxn id="7" idx="3"/>
          </p:cNvCxnSpPr>
          <p:nvPr/>
        </p:nvCxnSpPr>
        <p:spPr>
          <a:xfrm>
            <a:off x="3931226" y="2514600"/>
            <a:ext cx="761999" cy="7897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015834" y="4466814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207325" y="4466814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26524" y="4466814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486399" y="4466814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>
            <a:stCxn id="6" idx="0"/>
            <a:endCxn id="47" idx="0"/>
          </p:cNvCxnSpPr>
          <p:nvPr/>
        </p:nvCxnSpPr>
        <p:spPr>
          <a:xfrm flipH="1">
            <a:off x="2206334" y="3761509"/>
            <a:ext cx="1333501" cy="70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" idx="0"/>
            <a:endCxn id="48" idx="0"/>
          </p:cNvCxnSpPr>
          <p:nvPr/>
        </p:nvCxnSpPr>
        <p:spPr>
          <a:xfrm flipH="1">
            <a:off x="3397825" y="3761509"/>
            <a:ext cx="142010" cy="70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49" idx="0"/>
          </p:cNvCxnSpPr>
          <p:nvPr/>
        </p:nvCxnSpPr>
        <p:spPr>
          <a:xfrm>
            <a:off x="3539835" y="3761509"/>
            <a:ext cx="1077189" cy="70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" idx="0"/>
            <a:endCxn id="50" idx="0"/>
          </p:cNvCxnSpPr>
          <p:nvPr/>
        </p:nvCxnSpPr>
        <p:spPr>
          <a:xfrm>
            <a:off x="3539835" y="3761509"/>
            <a:ext cx="2137064" cy="70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sosceles Triangle 67"/>
          <p:cNvSpPr/>
          <p:nvPr/>
        </p:nvSpPr>
        <p:spPr>
          <a:xfrm>
            <a:off x="1773004" y="5569527"/>
            <a:ext cx="533400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68"/>
          <p:cNvSpPr/>
          <p:nvPr/>
        </p:nvSpPr>
        <p:spPr>
          <a:xfrm>
            <a:off x="2857495" y="5569527"/>
            <a:ext cx="533400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/>
          <p:cNvSpPr/>
          <p:nvPr/>
        </p:nvSpPr>
        <p:spPr>
          <a:xfrm>
            <a:off x="4121726" y="5569527"/>
            <a:ext cx="533400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086600" y="55626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48" idx="4"/>
            <a:endCxn id="69" idx="0"/>
          </p:cNvCxnSpPr>
          <p:nvPr/>
        </p:nvCxnSpPr>
        <p:spPr>
          <a:xfrm flipH="1">
            <a:off x="3124195" y="4847814"/>
            <a:ext cx="273630" cy="721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8" idx="4"/>
            <a:endCxn id="70" idx="0"/>
          </p:cNvCxnSpPr>
          <p:nvPr/>
        </p:nvCxnSpPr>
        <p:spPr>
          <a:xfrm>
            <a:off x="3397825" y="4847814"/>
            <a:ext cx="990601" cy="721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8" idx="4"/>
            <a:endCxn id="68" idx="0"/>
          </p:cNvCxnSpPr>
          <p:nvPr/>
        </p:nvCxnSpPr>
        <p:spPr>
          <a:xfrm flipH="1">
            <a:off x="2039704" y="4847814"/>
            <a:ext cx="1358121" cy="721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033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3"/>
                </a:solidFill>
              </a:rPr>
              <a:t>utility</a:t>
            </a:r>
            <a:r>
              <a:rPr lang="en-US" dirty="0" smtClean="0"/>
              <a:t> </a:t>
            </a:r>
            <a:r>
              <a:rPr lang="en-US" dirty="0"/>
              <a:t>of a </a:t>
            </a:r>
            <a:r>
              <a:rPr lang="en-US" dirty="0" smtClean="0"/>
              <a:t>MAX/MIN node in the game tree is the </a:t>
            </a:r>
            <a:r>
              <a:rPr lang="en-US" b="1" dirty="0" smtClean="0"/>
              <a:t>max/min </a:t>
            </a:r>
            <a:r>
              <a:rPr lang="en-US" dirty="0" smtClean="0"/>
              <a:t>of the utility values of its successors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3"/>
                </a:solidFill>
              </a:rPr>
              <a:t>expected utility</a:t>
            </a:r>
            <a:r>
              <a:rPr lang="en-US" dirty="0" smtClean="0"/>
              <a:t> of a CHANCE node is the </a:t>
            </a:r>
            <a:r>
              <a:rPr lang="en-US" b="1" dirty="0" smtClean="0"/>
              <a:t>expected value </a:t>
            </a:r>
            <a:r>
              <a:rPr lang="en-US" dirty="0" smtClean="0"/>
              <a:t>of the utility values of its successors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982" y="4659868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ExpectedValue</a:t>
            </a:r>
            <a:r>
              <a:rPr lang="en-US" dirty="0" smtClean="0"/>
              <a:t>(s) = </a:t>
            </a:r>
            <a:r>
              <a:rPr lang="en-US" dirty="0" smtClean="0">
                <a:sym typeface="Symbol"/>
              </a:rPr>
              <a:t></a:t>
            </a:r>
            <a:r>
              <a:rPr lang="en-US" baseline="-25000" dirty="0" err="1" smtClean="0">
                <a:sym typeface="Symbol"/>
              </a:rPr>
              <a:t>s’SUCC</a:t>
            </a:r>
            <a:r>
              <a:rPr lang="en-US" baseline="-25000" dirty="0" smtClean="0">
                <a:sym typeface="Symbol"/>
              </a:rPr>
              <a:t>(s) </a:t>
            </a:r>
            <a:r>
              <a:rPr lang="en-US" dirty="0" err="1" smtClean="0">
                <a:sym typeface="Symbol"/>
              </a:rPr>
              <a:t>ExpectedValue</a:t>
            </a:r>
            <a:r>
              <a:rPr lang="en-US" dirty="0" smtClean="0">
                <a:sym typeface="Symbol"/>
              </a:rPr>
              <a:t>(s’) P(s’)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982" y="5498068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MinimaxValue</a:t>
            </a:r>
            <a:r>
              <a:rPr lang="en-US" dirty="0" smtClean="0"/>
              <a:t>(s) = </a:t>
            </a:r>
            <a:r>
              <a:rPr lang="en-US" dirty="0" smtClean="0">
                <a:sym typeface="Symbol"/>
              </a:rPr>
              <a:t>max </a:t>
            </a:r>
            <a:r>
              <a:rPr lang="en-US" baseline="-25000" dirty="0" err="1" smtClean="0">
                <a:sym typeface="Symbol"/>
              </a:rPr>
              <a:t>s’SUCC</a:t>
            </a:r>
            <a:r>
              <a:rPr lang="en-US" baseline="-25000" dirty="0" smtClean="0">
                <a:sym typeface="Symbol"/>
              </a:rPr>
              <a:t>(s) </a:t>
            </a:r>
            <a:r>
              <a:rPr lang="en-US" dirty="0" err="1"/>
              <a:t>Minimax</a:t>
            </a:r>
            <a:r>
              <a:rPr lang="en-US" dirty="0" err="1" smtClean="0">
                <a:sym typeface="Symbol"/>
              </a:rPr>
              <a:t>Value</a:t>
            </a:r>
            <a:r>
              <a:rPr lang="en-US" dirty="0" smtClean="0">
                <a:sym typeface="Symbol"/>
              </a:rPr>
              <a:t>(s’)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6782" y="51932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Compare to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0198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MinimaxValue</a:t>
            </a:r>
            <a:r>
              <a:rPr lang="en-US" dirty="0" smtClean="0"/>
              <a:t>(s) = </a:t>
            </a:r>
            <a:r>
              <a:rPr lang="en-US" dirty="0" smtClean="0">
                <a:sym typeface="Symbol"/>
              </a:rPr>
              <a:t>min </a:t>
            </a:r>
            <a:r>
              <a:rPr lang="en-US" baseline="-25000" dirty="0" err="1" smtClean="0">
                <a:sym typeface="Symbol"/>
              </a:rPr>
              <a:t>s’SUCC</a:t>
            </a:r>
            <a:r>
              <a:rPr lang="en-US" baseline="-25000" dirty="0" smtClean="0">
                <a:sym typeface="Symbol"/>
              </a:rPr>
              <a:t>(s) </a:t>
            </a:r>
            <a:r>
              <a:rPr lang="en-US" dirty="0" err="1"/>
              <a:t>Minimax</a:t>
            </a:r>
            <a:r>
              <a:rPr lang="en-US" dirty="0" err="1" smtClean="0">
                <a:sym typeface="Symbol"/>
              </a:rPr>
              <a:t>Value</a:t>
            </a:r>
            <a:r>
              <a:rPr lang="en-US" dirty="0" smtClean="0">
                <a:sym typeface="Symbol"/>
              </a:rPr>
              <a:t>(s’)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53200" y="4583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CHANCE nodes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3200" y="54980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MAX nodes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0" y="601761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MIN nodes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250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</a:t>
            </a:r>
            <a:r>
              <a:rPr lang="en-US" dirty="0" err="1" smtClean="0"/>
              <a:t>Minimax</a:t>
            </a:r>
            <a:r>
              <a:rPr lang="en-US" dirty="0" smtClean="0"/>
              <a:t>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Utilities</a:t>
            </a:r>
            <a:r>
              <a:rPr lang="en-US" dirty="0"/>
              <a:t> can be continuous numerical values, rather than +1</a:t>
            </a:r>
            <a:r>
              <a:rPr lang="en-US" dirty="0" smtClean="0"/>
              <a:t>, 0, -</a:t>
            </a:r>
            <a:r>
              <a:rPr lang="en-US" dirty="0"/>
              <a:t>1</a:t>
            </a:r>
          </a:p>
          <a:p>
            <a:pPr lvl="1"/>
            <a:r>
              <a:rPr lang="en-US" dirty="0"/>
              <a:t>Allows maximizing the amount of “points” (e.g., $) </a:t>
            </a:r>
            <a:r>
              <a:rPr lang="en-US" dirty="0" smtClean="0"/>
              <a:t>rewarded </a:t>
            </a:r>
            <a:r>
              <a:rPr lang="en-US" dirty="0"/>
              <a:t>instead of just achieving a </a:t>
            </a:r>
            <a:r>
              <a:rPr lang="en-US" dirty="0" smtClean="0"/>
              <a:t>win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Rewards </a:t>
            </a:r>
            <a:r>
              <a:rPr lang="en-US" dirty="0" smtClean="0"/>
              <a:t>associated with terminal states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Costs</a:t>
            </a:r>
            <a:r>
              <a:rPr lang="en-US" dirty="0" smtClean="0"/>
              <a:t> can be associated with certain decisions at non-terminal states (e.g., placing a bet)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115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Roulette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 red, 18 black, 2 green spots (American version)</a:t>
            </a:r>
          </a:p>
          <a:p>
            <a:r>
              <a:rPr lang="en-US" dirty="0" smtClean="0"/>
              <a:t>Bet on color: bet $1, get $2 back.</a:t>
            </a:r>
          </a:p>
          <a:p>
            <a:r>
              <a:rPr lang="en-US" dirty="0" smtClean="0"/>
              <a:t>Bet on a number: bet $1, get $35 back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95" y="3809867"/>
            <a:ext cx="4432683" cy="27704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15393" y="6581001"/>
            <a:ext cx="75143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www.siwallpaperhd.com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-content/uploads/2016/07/</a:t>
            </a:r>
            <a:r>
              <a:rPr lang="en-US" sz="1200" dirty="0" err="1"/>
              <a:t>gambling_roulette_wallpaper_full_hd.jpg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64907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Roulette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467600" cy="4873752"/>
          </a:xfrm>
        </p:spPr>
        <p:txBody>
          <a:bodyPr/>
          <a:lstStyle/>
          <a:p>
            <a:r>
              <a:rPr lang="en-US" dirty="0" smtClean="0"/>
              <a:t>“Game tree” only has depth 2</a:t>
            </a:r>
          </a:p>
          <a:p>
            <a:pPr lvl="1"/>
            <a:r>
              <a:rPr lang="en-US" dirty="0" smtClean="0"/>
              <a:t>Place a bet</a:t>
            </a:r>
          </a:p>
          <a:p>
            <a:pPr lvl="1"/>
            <a:r>
              <a:rPr lang="en-US" dirty="0" smtClean="0"/>
              <a:t>Observe the roulette wheel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1600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bet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2743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Bet: Red, $5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6248400" y="23622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486400" y="3200400"/>
            <a:ext cx="2590800" cy="2655332"/>
            <a:chOff x="5486400" y="3200400"/>
            <a:chExt cx="2590800" cy="2655332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>
              <a:off x="5867400" y="4724400"/>
              <a:ext cx="7620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6200000" flipH="1">
              <a:off x="6629400" y="4724400"/>
              <a:ext cx="7620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med-1047-gamblin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2600" y="3200400"/>
              <a:ext cx="2255142" cy="14478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486400" y="5486400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Red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8000" y="5486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Not red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90800" y="3810000"/>
            <a:ext cx="2438400" cy="369332"/>
            <a:chOff x="2590800" y="3810000"/>
            <a:chExt cx="2438400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2590800" y="38100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  <a:latin typeface="Calibri"/>
                </a:rPr>
                <a:t>Chance node</a:t>
              </a:r>
              <a:endParaRPr lang="en-US" dirty="0">
                <a:solidFill>
                  <a:schemeClr val="accent3"/>
                </a:solidFill>
                <a:latin typeface="Calibri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4343400" y="3962400"/>
              <a:ext cx="685800" cy="1588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667000" y="4953000"/>
            <a:ext cx="5638800" cy="1283732"/>
            <a:chOff x="2667000" y="4953000"/>
            <a:chExt cx="5638800" cy="1283732"/>
          </a:xfrm>
        </p:grpSpPr>
        <p:sp>
          <p:nvSpPr>
            <p:cNvPr id="24" name="TextBox 23"/>
            <p:cNvSpPr txBox="1"/>
            <p:nvPr/>
          </p:nvSpPr>
          <p:spPr>
            <a:xfrm>
              <a:off x="5181600" y="49530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  <a:latin typeface="Calibri"/>
                </a:rPr>
                <a:t>18/38</a:t>
              </a:r>
              <a:endParaRPr lang="en-US" dirty="0">
                <a:solidFill>
                  <a:schemeClr val="accent3"/>
                </a:solidFill>
                <a:latin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39000" y="495300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  <a:latin typeface="Calibri"/>
                </a:rPr>
                <a:t>20/38</a:t>
              </a:r>
              <a:endParaRPr lang="en-US" dirty="0">
                <a:solidFill>
                  <a:schemeClr val="accent3"/>
                </a:solidFill>
                <a:latin typeface="Calibri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67000" y="49530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  <a:latin typeface="Calibri"/>
                </a:rPr>
                <a:t>Probabilities</a:t>
              </a:r>
              <a:endParaRPr lang="en-US" dirty="0">
                <a:solidFill>
                  <a:schemeClr val="accent3"/>
                </a:solidFill>
                <a:latin typeface="Calibri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343400" y="5105400"/>
              <a:ext cx="685800" cy="1588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486400" y="58674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alibri"/>
                </a:rPr>
                <a:t>+10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alibri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39000" y="58674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50000"/>
                    </a:schemeClr>
                  </a:solidFill>
                  <a:latin typeface="Calibri"/>
                </a:rPr>
                <a:t>0</a:t>
              </a:r>
              <a:endParaRPr lang="en-US" dirty="0">
                <a:solidFill>
                  <a:schemeClr val="accent2">
                    <a:lumMod val="50000"/>
                  </a:schemeClr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1579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Chance Node 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267200" cy="4873752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</a:rPr>
              <a:t>Expected value:</a:t>
            </a:r>
          </a:p>
          <a:p>
            <a:pPr lvl="1"/>
            <a:r>
              <a:rPr lang="en-US" sz="1700" dirty="0" smtClean="0"/>
              <a:t>For k children, with backed up values v</a:t>
            </a:r>
            <a:r>
              <a:rPr lang="en-US" sz="1700" baseline="-25000" dirty="0" smtClean="0"/>
              <a:t>1</a:t>
            </a:r>
            <a:r>
              <a:rPr lang="en-US" sz="1700" dirty="0" smtClean="0"/>
              <a:t>,…,</a:t>
            </a:r>
            <a:r>
              <a:rPr lang="en-US" sz="1700" dirty="0" err="1" smtClean="0"/>
              <a:t>v</a:t>
            </a:r>
            <a:r>
              <a:rPr lang="en-US" sz="1700" baseline="-25000" dirty="0" err="1" smtClean="0"/>
              <a:t>k</a:t>
            </a:r>
            <a:endParaRPr lang="en-US" sz="1700" baseline="-25000" dirty="0" smtClean="0"/>
          </a:p>
          <a:p>
            <a:pPr lvl="1"/>
            <a:r>
              <a:rPr lang="en-US" sz="1700" dirty="0" smtClean="0"/>
              <a:t>Chance node value =</a:t>
            </a:r>
            <a:br>
              <a:rPr lang="en-US" sz="1700" dirty="0" smtClean="0"/>
            </a:br>
            <a:r>
              <a:rPr lang="en-US" sz="1700" dirty="0" smtClean="0"/>
              <a:t>p</a:t>
            </a:r>
            <a:r>
              <a:rPr lang="en-US" sz="1700" baseline="-25000" dirty="0" smtClean="0"/>
              <a:t>1</a:t>
            </a:r>
            <a:r>
              <a:rPr lang="en-US" sz="1700" dirty="0" smtClean="0"/>
              <a:t> * v</a:t>
            </a:r>
            <a:r>
              <a:rPr lang="en-US" sz="1700" baseline="-25000" dirty="0" smtClean="0"/>
              <a:t>1</a:t>
            </a:r>
            <a:r>
              <a:rPr lang="en-US" sz="1700" dirty="0" smtClean="0"/>
              <a:t> + p</a:t>
            </a:r>
            <a:r>
              <a:rPr lang="en-US" sz="1700" baseline="-25000" dirty="0" smtClean="0"/>
              <a:t>2</a:t>
            </a:r>
            <a:r>
              <a:rPr lang="en-US" sz="1700" dirty="0" smtClean="0"/>
              <a:t> * v</a:t>
            </a:r>
            <a:r>
              <a:rPr lang="en-US" sz="1700" baseline="-25000" dirty="0" smtClean="0"/>
              <a:t>2</a:t>
            </a:r>
            <a:r>
              <a:rPr lang="en-US" sz="1700" dirty="0" smtClean="0"/>
              <a:t> + … + </a:t>
            </a:r>
            <a:r>
              <a:rPr lang="en-US" sz="1700" dirty="0" err="1" smtClean="0"/>
              <a:t>p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* </a:t>
            </a:r>
            <a:r>
              <a:rPr lang="en-US" sz="1700" dirty="0" err="1" smtClean="0"/>
              <a:t>v</a:t>
            </a:r>
            <a:r>
              <a:rPr lang="en-US" sz="1700" baseline="-25000" dirty="0" err="1" smtClean="0"/>
              <a:t>k</a:t>
            </a:r>
            <a:endParaRPr lang="en-US" sz="1700" baseline="-25000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4953794" y="28948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4419600" y="49530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5181600" y="49530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38600" y="5715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10200" y="5715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red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295400" y="3962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</a:rPr>
              <a:t>Chance node</a:t>
            </a:r>
            <a:endParaRPr lang="en-US" dirty="0">
              <a:solidFill>
                <a:schemeClr val="accent3"/>
              </a:solidFill>
              <a:latin typeface="Calibri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048000" y="4114800"/>
            <a:ext cx="6858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733800" y="5181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</a:rPr>
              <a:t>18/38</a:t>
            </a:r>
            <a:endParaRPr lang="en-US" dirty="0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5181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</a:rPr>
              <a:t>20/38</a:t>
            </a:r>
            <a:endParaRPr lang="en-US" dirty="0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5400" y="5181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</a:rPr>
              <a:t>Probabilities</a:t>
            </a:r>
            <a:endParaRPr lang="en-US" dirty="0">
              <a:solidFill>
                <a:schemeClr val="accent3"/>
              </a:solidFill>
              <a:latin typeface="Calibri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971800" y="5334000"/>
            <a:ext cx="6858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38600" y="6096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/>
              </a:rPr>
              <a:t>+10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91200" y="6096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/>
              </a:rPr>
              <a:t>0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495800" y="3352800"/>
            <a:ext cx="1447800" cy="1447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953000" y="19050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86400" y="2667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Bet: Red, $5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96000" y="36576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/>
              </a:rPr>
              <a:t>Value: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/>
              </a:rPr>
              <a:t>18/38 * 10 + 20/38 * 0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≈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/>
              </a:rPr>
              <a:t>4.74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1178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MAX/Chance Nodes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27" idx="4"/>
          </p:cNvCxnSpPr>
          <p:nvPr/>
        </p:nvCxnSpPr>
        <p:spPr>
          <a:xfrm rot="5400000">
            <a:off x="2724150" y="2305050"/>
            <a:ext cx="914400" cy="1028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3" idx="4"/>
            <a:endCxn id="21" idx="0"/>
          </p:cNvCxnSpPr>
          <p:nvPr/>
        </p:nvCxnSpPr>
        <p:spPr>
          <a:xfrm rot="5400000">
            <a:off x="1828800" y="4305300"/>
            <a:ext cx="990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3" idx="4"/>
            <a:endCxn id="22" idx="0"/>
          </p:cNvCxnSpPr>
          <p:nvPr/>
        </p:nvCxnSpPr>
        <p:spPr>
          <a:xfrm rot="16200000" flipH="1">
            <a:off x="2381250" y="4362450"/>
            <a:ext cx="990600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0200" y="5105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14600" y="5105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red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4572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</a:rPr>
              <a:t>18/38</a:t>
            </a:r>
            <a:endParaRPr lang="en-US" dirty="0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56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</a:rPr>
              <a:t>20/38</a:t>
            </a:r>
            <a:endParaRPr lang="en-US" dirty="0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00200" y="548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/>
              </a:rPr>
              <a:t>+10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95600" y="548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/>
              </a:rPr>
              <a:t>0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286000" y="3429000"/>
            <a:ext cx="685800" cy="685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9000" y="1828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371600" y="2514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Bet: Red, $5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971800" y="3657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/>
              </a:rPr>
              <a:t>4.74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104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</a:rPr>
              <a:t>MAX</a:t>
            </a:r>
            <a:endParaRPr lang="en-US" dirty="0"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6600" y="3581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</a:rPr>
              <a:t>Chance</a:t>
            </a:r>
            <a:endParaRPr lang="en-US" dirty="0">
              <a:latin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48200" y="2514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Bet: 17, $5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27" idx="4"/>
          </p:cNvCxnSpPr>
          <p:nvPr/>
        </p:nvCxnSpPr>
        <p:spPr>
          <a:xfrm rot="16200000" flipH="1">
            <a:off x="3714750" y="2343150"/>
            <a:ext cx="91440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572000" y="3429000"/>
            <a:ext cx="685800" cy="685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334000" y="3581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/>
              </a:rPr>
              <a:t>4.74 ≈ 180/38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/>
            </a:endParaRPr>
          </a:p>
        </p:txBody>
      </p:sp>
      <p:cxnSp>
        <p:nvCxnSpPr>
          <p:cNvPr id="46" name="Straight Arrow Connector 45"/>
          <p:cNvCxnSpPr>
            <a:stCxn id="44" idx="4"/>
            <a:endCxn id="48" idx="0"/>
          </p:cNvCxnSpPr>
          <p:nvPr/>
        </p:nvCxnSpPr>
        <p:spPr>
          <a:xfrm rot="5400000">
            <a:off x="4171950" y="4362450"/>
            <a:ext cx="990600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4" idx="4"/>
            <a:endCxn id="49" idx="0"/>
          </p:cNvCxnSpPr>
          <p:nvPr/>
        </p:nvCxnSpPr>
        <p:spPr>
          <a:xfrm rot="16200000" flipH="1">
            <a:off x="4743450" y="4286250"/>
            <a:ext cx="99060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114800" y="5105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105400" y="5105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17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962400" y="4572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</a:rPr>
              <a:t>1/38</a:t>
            </a:r>
            <a:endParaRPr lang="en-US" dirty="0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34000" y="4572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</a:rPr>
              <a:t>37/38</a:t>
            </a:r>
            <a:endParaRPr lang="en-US" dirty="0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38600" y="548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/>
              </a:rPr>
              <a:t>+180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57800" y="5486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alibri"/>
              </a:rPr>
              <a:t>0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alibri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207657" y="762000"/>
            <a:ext cx="5479143" cy="2119086"/>
            <a:chOff x="3207657" y="762000"/>
            <a:chExt cx="5479143" cy="2119086"/>
          </a:xfrm>
        </p:grpSpPr>
        <p:sp>
          <p:nvSpPr>
            <p:cNvPr id="73" name="Freeform 72"/>
            <p:cNvSpPr/>
            <p:nvPr/>
          </p:nvSpPr>
          <p:spPr>
            <a:xfrm>
              <a:off x="3207657" y="1357086"/>
              <a:ext cx="1770743" cy="1480457"/>
            </a:xfrm>
            <a:custGeom>
              <a:avLst/>
              <a:gdLst>
                <a:gd name="connsiteX0" fmla="*/ 1770743 w 1770743"/>
                <a:gd name="connsiteY0" fmla="*/ 0 h 1480457"/>
                <a:gd name="connsiteX1" fmla="*/ 1320800 w 1770743"/>
                <a:gd name="connsiteY1" fmla="*/ 1016000 h 1480457"/>
                <a:gd name="connsiteX2" fmla="*/ 0 w 1770743"/>
                <a:gd name="connsiteY2" fmla="*/ 1480457 h 148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0743" h="1480457">
                  <a:moveTo>
                    <a:pt x="1770743" y="0"/>
                  </a:moveTo>
                  <a:cubicBezTo>
                    <a:pt x="1693333" y="384628"/>
                    <a:pt x="1615924" y="769257"/>
                    <a:pt x="1320800" y="1016000"/>
                  </a:cubicBezTo>
                  <a:cubicBezTo>
                    <a:pt x="1025676" y="1262743"/>
                    <a:pt x="512838" y="1371600"/>
                    <a:pt x="0" y="1480457"/>
                  </a:cubicBezTo>
                </a:path>
              </a:pathLst>
            </a:cu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4267200" y="1371600"/>
              <a:ext cx="711200" cy="1509486"/>
            </a:xfrm>
            <a:custGeom>
              <a:avLst/>
              <a:gdLst>
                <a:gd name="connsiteX0" fmla="*/ 711200 w 711200"/>
                <a:gd name="connsiteY0" fmla="*/ 0 h 1509486"/>
                <a:gd name="connsiteX1" fmla="*/ 551542 w 711200"/>
                <a:gd name="connsiteY1" fmla="*/ 1059543 h 1509486"/>
                <a:gd name="connsiteX2" fmla="*/ 0 w 711200"/>
                <a:gd name="connsiteY2" fmla="*/ 1509486 h 150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509486">
                  <a:moveTo>
                    <a:pt x="711200" y="0"/>
                  </a:moveTo>
                  <a:cubicBezTo>
                    <a:pt x="690637" y="403981"/>
                    <a:pt x="670075" y="807962"/>
                    <a:pt x="551542" y="1059543"/>
                  </a:cubicBezTo>
                  <a:cubicBezTo>
                    <a:pt x="433009" y="1311124"/>
                    <a:pt x="216504" y="1410305"/>
                    <a:pt x="0" y="1509486"/>
                  </a:cubicBezTo>
                </a:path>
              </a:pathLst>
            </a:cu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48200" y="762000"/>
              <a:ext cx="4038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Max should pick the action leading to the node with the highest value</a:t>
              </a:r>
              <a:endParaRPr lang="en-US" dirty="0"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9631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58198</TotalTime>
  <Words>717</Words>
  <Application>Microsoft Macintosh PowerPoint</Application>
  <PresentationFormat>On-screen Show (4:3)</PresentationFormat>
  <Paragraphs>135</Paragraphs>
  <Slides>15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Games of chance</vt:lpstr>
      <vt:lpstr>Games of Chance</vt:lpstr>
      <vt:lpstr>PowerPoint Presentation</vt:lpstr>
      <vt:lpstr>Expected Values</vt:lpstr>
      <vt:lpstr>Generalizing Minimax Values</vt:lpstr>
      <vt:lpstr>Roulette </vt:lpstr>
      <vt:lpstr>Roulette</vt:lpstr>
      <vt:lpstr>Chance Node Backup</vt:lpstr>
      <vt:lpstr>MAX/Chance Nodes</vt:lpstr>
      <vt:lpstr>Adversarial Games of Chance</vt:lpstr>
      <vt:lpstr>Larger example</vt:lpstr>
      <vt:lpstr>Expectiminimax</vt:lpstr>
      <vt:lpstr>Expectiminimax evaluation function</vt:lpstr>
      <vt:lpstr>Card Games</vt:lpstr>
      <vt:lpstr>Partially Observable Games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David Crandall</cp:lastModifiedBy>
  <cp:revision>376</cp:revision>
  <cp:lastPrinted>2012-02-19T21:53:43Z</cp:lastPrinted>
  <dcterms:created xsi:type="dcterms:W3CDTF">2012-02-19T21:48:47Z</dcterms:created>
  <dcterms:modified xsi:type="dcterms:W3CDTF">2016-10-05T03:14:24Z</dcterms:modified>
</cp:coreProperties>
</file>